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</p:sldIdLst>
  <p:sldSz cx="8999538" cy="899953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FFFF"/>
    <a:srgbClr val="00CCFF"/>
    <a:srgbClr val="FFFF00"/>
    <a:srgbClr val="00FF99"/>
    <a:srgbClr val="0000CC"/>
    <a:srgbClr val="0DD550"/>
    <a:srgbClr val="003399"/>
    <a:srgbClr val="BD4B56"/>
    <a:srgbClr val="A65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2" d="100"/>
          <a:sy n="62" d="100"/>
        </p:scale>
        <p:origin x="8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472842"/>
            <a:ext cx="7649607" cy="3133172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4726842"/>
            <a:ext cx="6749654" cy="2172804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8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68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243638"/>
            <a:ext cx="7762102" cy="3743557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6022610"/>
            <a:ext cx="7762102" cy="1968648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/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200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395710"/>
            <a:ext cx="3824804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395710"/>
            <a:ext cx="3824804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1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79144"/>
            <a:ext cx="7762102" cy="1739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206137"/>
            <a:ext cx="380722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287331"/>
            <a:ext cx="3807226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206137"/>
            <a:ext cx="382597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287331"/>
            <a:ext cx="3825976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8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4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02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295769"/>
            <a:ext cx="4556016" cy="6395505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61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295769"/>
            <a:ext cx="4556016" cy="6395505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79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4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79142"/>
            <a:ext cx="1940525" cy="76266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79142"/>
            <a:ext cx="5709082" cy="76266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95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35000">
              <a:srgbClr val="7030A0"/>
            </a:gs>
            <a:gs pos="75000">
              <a:srgbClr val="BD4B56"/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79144"/>
            <a:ext cx="7762102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395710"/>
            <a:ext cx="7762102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FB0B1-0239-42F1-AA15-485349081D34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8341240"/>
            <a:ext cx="3037344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6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nso.ru/page/449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5414" y="73925"/>
            <a:ext cx="84508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связи с предстоящими праздниками </a:t>
            </a:r>
            <a:r>
              <a:rPr lang="ru-RU" sz="3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напоминаем о необходимости соблюдения запрета дарить и получать подарки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2" y="5010720"/>
            <a:ext cx="4429125" cy="2952750"/>
          </a:xfrm>
          <a:prstGeom prst="ellipse">
            <a:avLst/>
          </a:prstGeom>
          <a:ln w="3175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04303" y="5027499"/>
            <a:ext cx="41104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u="sng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</a:t>
            </a:r>
            <a:r>
              <a:rPr lang="ru-RU" sz="20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подарков, полученных в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связи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протокольными мероприятиями, со служебными командировками или иными официальными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мероприятиями, участие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связано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0165" y="8205740"/>
            <a:ext cx="7729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См.</a:t>
            </a:r>
            <a:r>
              <a:rPr lang="ru-RU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статью 575 Гражданского кодекса Российской Федерации,  </a:t>
            </a:r>
          </a:p>
          <a:p>
            <a:r>
              <a:rPr lang="ru-RU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Губернатора Новосибирской области от 01.07.2016 № 154</a:t>
            </a:r>
            <a:endParaRPr lang="ru-RU" b="1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414" y="1734409"/>
            <a:ext cx="845089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Государственные гражданские служащие </a:t>
            </a:r>
          </a:p>
          <a:p>
            <a:pPr algn="ctr"/>
            <a:r>
              <a:rPr lang="ru-RU" sz="3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муниципальные служащие, </a:t>
            </a:r>
          </a:p>
          <a:p>
            <a:pPr algn="ctr"/>
            <a:r>
              <a:rPr lang="ru-RU" sz="3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работники отдельных организаций</a:t>
            </a:r>
          </a:p>
          <a:p>
            <a:pPr algn="ctr"/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 </a:t>
            </a:r>
            <a:r>
              <a:rPr lang="ru-RU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вправе получать подарки </a:t>
            </a:r>
            <a:r>
              <a:rPr lang="ru-RU" sz="25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5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 </a:t>
            </a:r>
            <a: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физических (юридических) </a:t>
            </a: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лиц, </a:t>
            </a:r>
          </a:p>
          <a:p>
            <a:pPr algn="ctr"/>
            <a:r>
              <a:rPr lang="ru-RU" sz="25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25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связи с их должностным положением или исполнением ими служебных (должностных) обязанностей</a:t>
            </a:r>
            <a:endParaRPr lang="ru-RU" sz="2500" b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9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514" y="278096"/>
            <a:ext cx="533942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Гражданский (муниципальный) служащий,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получивший подарок в связи с протокольным мероприятием, со служебной командировкой или иным официальным мероприятием, </a:t>
            </a:r>
          </a:p>
          <a:p>
            <a:pPr algn="ctr"/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должен </a:t>
            </a:r>
            <a:r>
              <a:rPr lang="ru-RU" sz="2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 позднее трех рабочих дней </a:t>
            </a:r>
            <a:endParaRPr lang="ru-RU" sz="2200" b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дня его получения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 в случае получения подарка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во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время служебной командировки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 позднее трех рабочих дней со дня возвращения лица) </a:t>
            </a:r>
          </a:p>
          <a:p>
            <a:pPr algn="ctr"/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подать уведомление </a:t>
            </a:r>
          </a:p>
          <a:p>
            <a:pPr algn="ctr"/>
            <a:r>
              <a:rPr lang="ru-RU" sz="22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уполномоченное структурное подразделение государственного органа (органа местного самоуправления), </a:t>
            </a:r>
          </a:p>
          <a:p>
            <a:pPr algn="ctr"/>
            <a:r>
              <a:rPr lang="ru-RU" sz="22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котором он замещает 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813" y="364375"/>
            <a:ext cx="2590800" cy="2590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434" y="3032696"/>
            <a:ext cx="3011558" cy="30115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08860"/>
            <a:ext cx="89995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Руководители и заместители руководителей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областных исполнительных органов государственной власти, а также </a:t>
            </a:r>
            <a:r>
              <a:rPr lang="ru-RU" sz="22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гражданские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служащие в администрации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Губернатора </a:t>
            </a:r>
            <a:r>
              <a:rPr lang="ru-RU" sz="2200" b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НСО </a:t>
            </a:r>
          </a:p>
          <a:p>
            <a:pPr algn="ctr"/>
            <a:r>
              <a:rPr lang="ru-RU" sz="2200" b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Правительства НСО </a:t>
            </a:r>
            <a:r>
              <a:rPr lang="ru-RU" sz="22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подают уведомление </a:t>
            </a:r>
          </a:p>
          <a:p>
            <a:pPr algn="ctr"/>
            <a:r>
              <a:rPr lang="ru-RU" sz="22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отдел по профилактике коррупционных и иных </a:t>
            </a:r>
            <a:r>
              <a:rPr lang="ru-RU" sz="22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правонарушений администрации Губернатора НСО и Правительства НСО</a:t>
            </a:r>
          </a:p>
          <a:p>
            <a:pPr algn="ctr"/>
            <a:endParaRPr lang="ru-RU" sz="1000" b="1" dirty="0" smtClean="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http://</a:t>
            </a:r>
            <a:r>
              <a:rPr lang="en-US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www.nso.ru/page/44911</a:t>
            </a: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000" b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09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8227" y="87630"/>
            <a:ext cx="431074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Подарок, стоимость которого </a:t>
            </a:r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подтверждается документами и превышает 3 000 рублей </a:t>
            </a:r>
            <a:r>
              <a:rPr lang="ru-RU" sz="2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либо стоимость которого </a:t>
            </a:r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неизвестна, </a:t>
            </a:r>
            <a:r>
              <a:rPr lang="ru-RU" sz="2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сдается</a:t>
            </a:r>
            <a:r>
              <a:rPr lang="ru-RU" sz="2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 акту на хранение </a:t>
            </a:r>
          </a:p>
          <a:p>
            <a:pPr algn="ct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уполномоченное структурное подразделение государственного органа (органа местного самоуправления), в котором гражданский (муниципальный) служащий замещает должность</a:t>
            </a:r>
            <a:endParaRPr lang="ru-RU" sz="22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2495" y="6043988"/>
            <a:ext cx="40970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Гражданский </a:t>
            </a:r>
            <a:r>
              <a:rPr lang="ru-RU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(муниципальный) служащий</a:t>
            </a:r>
            <a:r>
              <a:rPr lang="ru-RU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сдавший подарок, </a:t>
            </a:r>
            <a:r>
              <a:rPr lang="ru-RU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может </a:t>
            </a:r>
            <a:r>
              <a:rPr lang="ru-RU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его выкупить,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направив не позднее двух месяцев со дня сдачи подарка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заявление на имя представителя нанимателя</a:t>
            </a:r>
            <a:endParaRPr lang="ru-RU" sz="2200" i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52" y="6507727"/>
            <a:ext cx="1984999" cy="1873290"/>
          </a:xfrm>
          <a:prstGeom prst="ellipse">
            <a:avLst/>
          </a:prstGeom>
          <a:ln w="3175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1566" y="6449174"/>
            <a:ext cx="1897403" cy="1931843"/>
          </a:xfrm>
          <a:prstGeom prst="ellipse">
            <a:avLst/>
          </a:prstGeom>
          <a:ln w="3175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28" y="272896"/>
            <a:ext cx="4087544" cy="3445895"/>
          </a:xfrm>
          <a:prstGeom prst="ellipse">
            <a:avLst/>
          </a:prstGeom>
          <a:ln w="3175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93136" y="4251049"/>
            <a:ext cx="8836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Руководители и заместители руководителей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областных исполнительных органов государственной власти, а также </a:t>
            </a:r>
            <a:r>
              <a:rPr lang="ru-RU" sz="2000" b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гражданские служащие </a:t>
            </a:r>
            <a:endParaRPr lang="ru-RU" sz="2000" b="1" dirty="0" smtClean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администрации </a:t>
            </a:r>
            <a:r>
              <a:rPr lang="ru-RU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Губернатора НСО и Правительства НСО </a:t>
            </a:r>
            <a:r>
              <a:rPr lang="ru-RU" sz="20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сдают подарок </a:t>
            </a:r>
          </a:p>
          <a:p>
            <a:pPr algn="ctr"/>
            <a:r>
              <a:rPr lang="ru-RU" sz="20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уполномоченное структурное подразделение </a:t>
            </a:r>
            <a:r>
              <a:rPr lang="ru-RU" sz="20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управления делами Губернатора </a:t>
            </a:r>
            <a:r>
              <a:rPr lang="ru-RU" sz="2000" b="1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НСО и Правительства НСО </a:t>
            </a:r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22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278</Words>
  <Application>Microsoft Office PowerPoint</Application>
  <PresentationFormat>Произвольный</PresentationFormat>
  <Paragraphs>28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Правительство Новосибирской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Мартынов Максим Николаевич</dc:creator>
  <cp:lastModifiedBy>В. И. Максименко</cp:lastModifiedBy>
  <cp:revision>67</cp:revision>
  <dcterms:created xsi:type="dcterms:W3CDTF">2021-10-21T07:13:54Z</dcterms:created>
  <dcterms:modified xsi:type="dcterms:W3CDTF">2021-12-09T04:54:25Z</dcterms:modified>
</cp:coreProperties>
</file>